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80" r:id="rId15"/>
    <p:sldId id="270" r:id="rId16"/>
    <p:sldId id="278" r:id="rId17"/>
    <p:sldId id="273" r:id="rId18"/>
    <p:sldId id="274" r:id="rId19"/>
    <p:sldId id="275" r:id="rId20"/>
    <p:sldId id="276" r:id="rId21"/>
    <p:sldId id="277" r:id="rId22"/>
    <p:sldId id="279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microsoft.com/office/2007/relationships/hdphoto" Target="../media/hdphoto1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microsoft.com/office/2007/relationships/hdphoto" Target="../media/hdphoto16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995805"/>
            <a:ext cx="5904656" cy="280134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Факторы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Размещения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хозяйства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0126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74184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К ним относится производство </a:t>
            </a:r>
            <a:r>
              <a:rPr lang="be-BY" sz="2400" b="1" dirty="0" smtClean="0">
                <a:solidFill>
                  <a:srgbClr val="000099"/>
                </a:solidFill>
              </a:rPr>
              <a:t>цветных</a:t>
            </a:r>
            <a:r>
              <a:rPr lang="be-BY" sz="2400" b="1" dirty="0" smtClean="0"/>
              <a:t> </a:t>
            </a:r>
            <a:r>
              <a:rPr lang="be-BY" sz="2400" b="1" dirty="0">
                <a:solidFill>
                  <a:srgbClr val="000099"/>
                </a:solidFill>
              </a:rPr>
              <a:t>металлов</a:t>
            </a:r>
            <a:r>
              <a:rPr lang="be-BY" sz="2400" b="1" dirty="0"/>
              <a:t> (алюминия, титана и др.), </a:t>
            </a:r>
            <a:r>
              <a:rPr lang="be-BY" sz="2400" b="1" dirty="0">
                <a:solidFill>
                  <a:srgbClr val="000099"/>
                </a:solidFill>
              </a:rPr>
              <a:t>химических волокон</a:t>
            </a:r>
            <a:r>
              <a:rPr lang="be-BY" sz="2400" b="1" dirty="0"/>
              <a:t>, </a:t>
            </a:r>
            <a:r>
              <a:rPr lang="be-BY" sz="2400" b="1" dirty="0">
                <a:solidFill>
                  <a:srgbClr val="000099"/>
                </a:solidFill>
              </a:rPr>
              <a:t>бумаги</a:t>
            </a:r>
            <a:r>
              <a:rPr lang="be-BY" sz="2400" b="1" dirty="0"/>
              <a:t>. Предприятия по производству энергоемкой продукции размещаются в тех районах, где в больших объемах производится </a:t>
            </a:r>
            <a:r>
              <a:rPr lang="be-BY" sz="2400" b="1" dirty="0" smtClean="0"/>
              <a:t>дешевая </a:t>
            </a:r>
            <a:r>
              <a:rPr lang="be-BY" sz="2400" b="1" dirty="0"/>
              <a:t>электроэнергия, </a:t>
            </a:r>
            <a:r>
              <a:rPr lang="be-BY" sz="2400" b="1" dirty="0" smtClean="0"/>
              <a:t>т.е. около </a:t>
            </a:r>
            <a:r>
              <a:rPr lang="be-BY" sz="2400" b="1" dirty="0"/>
              <a:t>крупных гидроэлектростанций.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323528" y="2708920"/>
            <a:ext cx="8496944" cy="3808432"/>
            <a:chOff x="323528" y="2708920"/>
            <a:chExt cx="8496944" cy="3808432"/>
          </a:xfrm>
        </p:grpSpPr>
        <p:pic>
          <p:nvPicPr>
            <p:cNvPr id="12292" name="Picture 4" descr="https://cf.ppt-online.org/files/slide/o/oMxjUeOd6bQfXal70wmPgtkLCF2uiYyzBVJqn5/slide-8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97"/>
            <a:stretch/>
          </p:blipFill>
          <p:spPr bwMode="auto">
            <a:xfrm>
              <a:off x="323528" y="2708920"/>
              <a:ext cx="5864286" cy="38084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2780928"/>
              <a:ext cx="2736304" cy="36747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452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74184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u="sng" dirty="0">
                <a:solidFill>
                  <a:srgbClr val="FF0000"/>
                </a:solidFill>
              </a:rPr>
              <a:t>Трудовой фактор</a:t>
            </a:r>
            <a:r>
              <a:rPr lang="be-BY" sz="2400" b="1" dirty="0">
                <a:solidFill>
                  <a:srgbClr val="FF0000"/>
                </a:solidFill>
              </a:rPr>
              <a:t> </a:t>
            </a:r>
            <a:r>
              <a:rPr lang="be-BY" sz="2400" b="1" dirty="0"/>
              <a:t>оказывает решающее влияние на размещение производств, основанных на использовании большого количества трудовых ресурсов, в том числе высококвалифицированных специалистов. Это </a:t>
            </a:r>
            <a:r>
              <a:rPr lang="be-BY" sz="2400" b="1" dirty="0">
                <a:solidFill>
                  <a:srgbClr val="000099"/>
                </a:solidFill>
              </a:rPr>
              <a:t>трудоемкие</a:t>
            </a:r>
            <a:r>
              <a:rPr lang="be-BY" sz="2400" b="1" dirty="0"/>
              <a:t> </a:t>
            </a:r>
            <a:r>
              <a:rPr lang="be-BY" sz="2400" b="1" dirty="0" smtClean="0"/>
              <a:t>производства.</a:t>
            </a:r>
            <a:endParaRPr lang="be-BY" sz="2400" b="1" dirty="0"/>
          </a:p>
        </p:txBody>
      </p:sp>
      <p:pic>
        <p:nvPicPr>
          <p:cNvPr id="7170" name="Picture 2" descr="http://akgengineers.com/assets/images/1-1400x723-5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43"/>
          <a:stretch/>
        </p:blipFill>
        <p:spPr bwMode="auto">
          <a:xfrm>
            <a:off x="395536" y="2492896"/>
            <a:ext cx="8366075" cy="380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39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74184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Например, в легкой промышленности к таким производствам относится </a:t>
            </a:r>
            <a:r>
              <a:rPr lang="be-BY" sz="2400" b="1" dirty="0">
                <a:solidFill>
                  <a:srgbClr val="000099"/>
                </a:solidFill>
              </a:rPr>
              <a:t>швейное производство</a:t>
            </a:r>
            <a:r>
              <a:rPr lang="be-BY" sz="2400" b="1" dirty="0"/>
              <a:t>. </a:t>
            </a:r>
            <a:endParaRPr lang="be-BY" sz="2400" b="1" dirty="0" smtClean="0"/>
          </a:p>
          <a:p>
            <a:pPr algn="just"/>
            <a:r>
              <a:rPr lang="be-BY" sz="2400" b="1" dirty="0" smtClean="0"/>
              <a:t>В </a:t>
            </a:r>
            <a:r>
              <a:rPr lang="be-BY" sz="2400" b="1" dirty="0"/>
              <a:t>сельском хозяйстве наиболее трудоемкими являются </a:t>
            </a:r>
            <a:r>
              <a:rPr lang="be-BY" sz="2400" b="1" dirty="0">
                <a:solidFill>
                  <a:srgbClr val="000099"/>
                </a:solidFill>
              </a:rPr>
              <a:t>рисоводство</a:t>
            </a:r>
            <a:r>
              <a:rPr lang="be-BY" sz="2400" b="1" dirty="0"/>
              <a:t>, </a:t>
            </a:r>
            <a:r>
              <a:rPr lang="be-BY" sz="2400" b="1" dirty="0">
                <a:solidFill>
                  <a:srgbClr val="000099"/>
                </a:solidFill>
              </a:rPr>
              <a:t>овощеводство</a:t>
            </a:r>
            <a:r>
              <a:rPr lang="be-BY" sz="2400" b="1" dirty="0"/>
              <a:t>, </a:t>
            </a:r>
            <a:r>
              <a:rPr lang="be-BY" sz="2400" b="1" dirty="0">
                <a:solidFill>
                  <a:srgbClr val="000099"/>
                </a:solidFill>
              </a:rPr>
              <a:t>плодоводство</a:t>
            </a:r>
            <a:r>
              <a:rPr lang="be-BY" sz="2400" b="1" dirty="0" smtClean="0"/>
              <a:t>.</a:t>
            </a:r>
            <a:r>
              <a:rPr lang="be-BY" sz="2400" b="1" dirty="0"/>
              <a:t>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95535" y="1916831"/>
            <a:ext cx="8352929" cy="4536505"/>
            <a:chOff x="395535" y="1916831"/>
            <a:chExt cx="8352929" cy="4536505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5616464" y="1938690"/>
              <a:ext cx="3132000" cy="4514646"/>
              <a:chOff x="5508104" y="2204864"/>
              <a:chExt cx="3132000" cy="4104224"/>
            </a:xfrm>
          </p:grpSpPr>
          <p:pic>
            <p:nvPicPr>
              <p:cNvPr id="13314" name="Picture 2" descr="https://osteokeen.ru/wp-content/uploads/2017/12/shveya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8104" y="2204864"/>
                <a:ext cx="3132000" cy="20880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16" name="Picture 4" descr="http://www.developmentnews.in/wp-content/uploads/2017/12/indian-rice-farm-2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8104" y="4221088"/>
                <a:ext cx="3132000" cy="20880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320" name="Picture 8" descr="http://argumentua.com/sites/default/files/reuters_belarus_potatoes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65"/>
            <a:stretch/>
          </p:blipFill>
          <p:spPr bwMode="auto">
            <a:xfrm>
              <a:off x="395535" y="1916831"/>
              <a:ext cx="5286339" cy="4536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615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74184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Производство </a:t>
            </a:r>
            <a:r>
              <a:rPr lang="be-BY" sz="2400" b="1" dirty="0">
                <a:solidFill>
                  <a:srgbClr val="000099"/>
                </a:solidFill>
              </a:rPr>
              <a:t>электронного</a:t>
            </a:r>
            <a:r>
              <a:rPr lang="be-BY" sz="2400" b="1" dirty="0"/>
              <a:t> </a:t>
            </a:r>
            <a:r>
              <a:rPr lang="be-BY" sz="2400" b="1" dirty="0">
                <a:solidFill>
                  <a:srgbClr val="000099"/>
                </a:solidFill>
              </a:rPr>
              <a:t>оборудования</a:t>
            </a:r>
            <a:r>
              <a:rPr lang="be-BY" sz="2400" b="1" dirty="0"/>
              <a:t>, </a:t>
            </a:r>
            <a:r>
              <a:rPr lang="be-BY" sz="2400" b="1" dirty="0">
                <a:solidFill>
                  <a:srgbClr val="000099"/>
                </a:solidFill>
              </a:rPr>
              <a:t>персональных</a:t>
            </a:r>
            <a:r>
              <a:rPr lang="be-BY" sz="2400" b="1" dirty="0"/>
              <a:t> </a:t>
            </a:r>
            <a:r>
              <a:rPr lang="be-BY" sz="2400" b="1" dirty="0" smtClean="0">
                <a:solidFill>
                  <a:srgbClr val="000099"/>
                </a:solidFill>
              </a:rPr>
              <a:t>компьютеров</a:t>
            </a:r>
            <a:r>
              <a:rPr lang="be-BY" sz="2400" b="1" dirty="0" smtClean="0"/>
              <a:t>, </a:t>
            </a:r>
            <a:r>
              <a:rPr lang="be-BY" sz="2400" b="1" dirty="0" smtClean="0">
                <a:solidFill>
                  <a:srgbClr val="000099"/>
                </a:solidFill>
              </a:rPr>
              <a:t>мобильных</a:t>
            </a:r>
            <a:r>
              <a:rPr lang="be-BY" sz="2400" b="1" dirty="0" smtClean="0"/>
              <a:t> </a:t>
            </a:r>
            <a:r>
              <a:rPr lang="be-BY" sz="2400" b="1" dirty="0" smtClean="0">
                <a:solidFill>
                  <a:srgbClr val="000099"/>
                </a:solidFill>
              </a:rPr>
              <a:t>телефонов</a:t>
            </a:r>
            <a:r>
              <a:rPr lang="be-BY" sz="2400" b="1" dirty="0" smtClean="0"/>
              <a:t> </a:t>
            </a:r>
            <a:r>
              <a:rPr lang="be-BY" sz="2400" b="1" dirty="0"/>
              <a:t>предполагает использование </a:t>
            </a:r>
            <a:r>
              <a:rPr lang="be-BY" sz="2400" b="1" dirty="0" smtClean="0"/>
              <a:t>высококвалифицированных </a:t>
            </a:r>
            <a:r>
              <a:rPr lang="be-BY" sz="2400" b="1" dirty="0"/>
              <a:t>кадров. Ориентированные на трудовой фактор, эти производства размещаются преимущественно в густонаселенных районах с дешевой рабочей силой.</a:t>
            </a:r>
          </a:p>
        </p:txBody>
      </p:sp>
      <p:pic>
        <p:nvPicPr>
          <p:cNvPr id="14338" name="Picture 2" descr="http://vertuexpert.ru/data/upload/ck/images/articles/zavod-1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5750004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www.mytechlogy.com/upload/by_users/Mehulrajput/221505095903mobileapplicationse1417696604567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35"/>
          <a:stretch/>
        </p:blipFill>
        <p:spPr bwMode="auto">
          <a:xfrm>
            <a:off x="4875272" y="2852936"/>
            <a:ext cx="4055368" cy="346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57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1.1zoom.ru/b5050/807/Closeup_Toys_motherboard_443003_1440x9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71"/>
          <a:stretch/>
        </p:blipFill>
        <p:spPr bwMode="auto">
          <a:xfrm>
            <a:off x="395536" y="1965960"/>
            <a:ext cx="8352928" cy="4470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374184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Наличие дешевой рабочей силы в развивающихся странах вынуждает </a:t>
            </a:r>
            <a:r>
              <a:rPr lang="be-BY" sz="2400" b="1" dirty="0" smtClean="0"/>
              <a:t>переносить </a:t>
            </a:r>
            <a:r>
              <a:rPr lang="be-BY" sz="2400" b="1" dirty="0"/>
              <a:t>трудоемкие производства </a:t>
            </a:r>
            <a:r>
              <a:rPr lang="be-BY" sz="2400" b="1" dirty="0" smtClean="0"/>
              <a:t>                                        с </a:t>
            </a:r>
            <a:r>
              <a:rPr lang="be-BY" sz="2400" b="1" dirty="0"/>
              <a:t>территории развитых стран, где наблюдается </a:t>
            </a:r>
            <a:r>
              <a:rPr lang="be-BY" sz="2400" b="1" dirty="0" smtClean="0"/>
              <a:t>дефицит трудовых ресурсов.</a:t>
            </a:r>
            <a:endParaRPr lang="be-BY" sz="2400" b="1" dirty="0"/>
          </a:p>
        </p:txBody>
      </p:sp>
    </p:spTree>
    <p:extLst>
      <p:ext uri="{BB962C8B-B14F-4D97-AF65-F5344CB8AC3E}">
        <p14:creationId xmlns:p14="http://schemas.microsoft.com/office/powerpoint/2010/main" val="420558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fb.ru/misc/i/gallery/26556/153667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63" b="9116"/>
          <a:stretch/>
        </p:blipFill>
        <p:spPr bwMode="auto">
          <a:xfrm>
            <a:off x="395536" y="2971800"/>
            <a:ext cx="8368168" cy="3595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374184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u="sng" dirty="0">
                <a:solidFill>
                  <a:srgbClr val="FF0000"/>
                </a:solidFill>
              </a:rPr>
              <a:t>Потребительский</a:t>
            </a:r>
            <a:r>
              <a:rPr lang="be-BY" sz="2400" b="1" dirty="0"/>
              <a:t>, или </a:t>
            </a:r>
            <a:r>
              <a:rPr lang="be-BY" sz="2400" b="1" u="sng" dirty="0" smtClean="0">
                <a:solidFill>
                  <a:srgbClr val="FF0000"/>
                </a:solidFill>
              </a:rPr>
              <a:t>рыночный </a:t>
            </a:r>
            <a:r>
              <a:rPr lang="be-BY" sz="2400" b="1" u="sng" dirty="0">
                <a:solidFill>
                  <a:srgbClr val="FF0000"/>
                </a:solidFill>
              </a:rPr>
              <a:t>фактор</a:t>
            </a:r>
            <a:r>
              <a:rPr lang="be-BY" sz="2400" b="1" dirty="0">
                <a:solidFill>
                  <a:srgbClr val="FF0000"/>
                </a:solidFill>
              </a:rPr>
              <a:t> </a:t>
            </a:r>
            <a:r>
              <a:rPr lang="be-BY" sz="2400" b="1" dirty="0"/>
              <a:t>влияет на размещение отраслей, производящих продукцию, пользующуюся широким, иногда </a:t>
            </a:r>
            <a:r>
              <a:rPr lang="be-BY" sz="2400" b="1" dirty="0" smtClean="0"/>
              <a:t>повседневным </a:t>
            </a:r>
            <a:r>
              <a:rPr lang="be-BY" sz="2400" b="1" dirty="0"/>
              <a:t>спросом у населения. Это продукты питания, одежда, обувь, бытовая техника и др. Такие производства ориентируются на потребителя и размещаются практически во всех крупных населенных пунктах. </a:t>
            </a:r>
          </a:p>
        </p:txBody>
      </p:sp>
    </p:spTree>
    <p:extLst>
      <p:ext uri="{BB962C8B-B14F-4D97-AF65-F5344CB8AC3E}">
        <p14:creationId xmlns:p14="http://schemas.microsoft.com/office/powerpoint/2010/main" val="343968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7418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 smtClean="0"/>
              <a:t>Для </a:t>
            </a:r>
            <a:r>
              <a:rPr lang="be-BY" sz="2400" b="1" dirty="0"/>
              <a:t>большинства отраслей непроизводственной сферы потребительская ориентация является важнейшим фактором их размещения.</a:t>
            </a:r>
          </a:p>
        </p:txBody>
      </p:sp>
      <p:pic>
        <p:nvPicPr>
          <p:cNvPr id="4" name="Picture 6" descr="https://geographyofrussia.com/wp-content/uploads/2012/10/77504130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01" t="9145" r="3670" b="10566"/>
          <a:stretch/>
        </p:blipFill>
        <p:spPr bwMode="auto">
          <a:xfrm>
            <a:off x="467544" y="1574513"/>
            <a:ext cx="8270632" cy="48068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uastudent.com/wp-content/uploads/2012/04/sociology-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33"/>
          <a:stretch/>
        </p:blipFill>
        <p:spPr bwMode="auto">
          <a:xfrm>
            <a:off x="3851920" y="1412776"/>
            <a:ext cx="4896544" cy="48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91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74184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Роль </a:t>
            </a:r>
            <a:r>
              <a:rPr lang="be-BY" sz="2400" b="1" u="sng" dirty="0">
                <a:solidFill>
                  <a:srgbClr val="FF0000"/>
                </a:solidFill>
              </a:rPr>
              <a:t>транспортного фактора</a:t>
            </a:r>
            <a:r>
              <a:rPr lang="be-BY" sz="2400" b="1" dirty="0">
                <a:solidFill>
                  <a:srgbClr val="FF0000"/>
                </a:solidFill>
              </a:rPr>
              <a:t> </a:t>
            </a:r>
            <a:r>
              <a:rPr lang="be-BY" sz="2400" b="1" dirty="0"/>
              <a:t>важна для всех отраслей, продукция которых потребляется не на месте ее производства, а поставляется в другие районы. Все предприятия заинтересованы в снижении расходов на доставку готовой продукции в районы ее потребления.</a:t>
            </a:r>
          </a:p>
        </p:txBody>
      </p:sp>
      <p:pic>
        <p:nvPicPr>
          <p:cNvPr id="18434" name="Picture 2" descr="http://cargoairasia.com/wp-content/uploads/2017/08/234.jpg?w=14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9" r="5335"/>
          <a:stretch/>
        </p:blipFill>
        <p:spPr bwMode="auto">
          <a:xfrm>
            <a:off x="320040" y="2420888"/>
            <a:ext cx="8503920" cy="3924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34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74184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Поэтому многие производства размещаются возле крупных транспортных узлов, в морских портах, на линиях магистральных железных дорог, нефтепроводов. Мозырский нефтеперерабатывающий комбинат был построен рядом с нефтепроводом «Дружба</a:t>
            </a:r>
            <a:r>
              <a:rPr lang="be-BY" sz="2400" b="1" dirty="0" smtClean="0"/>
              <a:t>».</a:t>
            </a:r>
            <a:r>
              <a:rPr lang="be-BY" sz="2400" b="1" dirty="0"/>
              <a:t> </a:t>
            </a:r>
          </a:p>
        </p:txBody>
      </p:sp>
      <p:pic>
        <p:nvPicPr>
          <p:cNvPr id="19458" name="Picture 2" descr="http://onpz.gazprom-neft.ru/upload/medialibrary/f1d/11111-kt1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64" r="3696"/>
          <a:stretch/>
        </p:blipFill>
        <p:spPr bwMode="auto">
          <a:xfrm>
            <a:off x="335280" y="2421336"/>
            <a:ext cx="8557200" cy="403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37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74184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При размещении производств большое значение приобретает </a:t>
            </a:r>
            <a:r>
              <a:rPr lang="be-BY" sz="2400" b="1" u="sng" dirty="0">
                <a:solidFill>
                  <a:srgbClr val="FF0000"/>
                </a:solidFill>
              </a:rPr>
              <a:t>экологический фактор</a:t>
            </a:r>
            <a:r>
              <a:rPr lang="be-BY" sz="2400" b="1" dirty="0"/>
              <a:t>, связанный с охраной окружающей среды. Этот фактор ограничивает создание производства, если оно может нанести вред окружающей среде.</a:t>
            </a:r>
          </a:p>
        </p:txBody>
      </p:sp>
      <p:pic>
        <p:nvPicPr>
          <p:cNvPr id="9218" name="Picture 2" descr="https://gorobzor.ru/content/news/2017/08/prokuratura_ulichila_goskomstroynadzor_bashkirii_v_popustitelstve_pri_kontrole_za_ohranoy_atmosfernogo_vozduha_image_598b2f0f7af6a0.6822786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r="2667"/>
          <a:stretch/>
        </p:blipFill>
        <p:spPr bwMode="auto">
          <a:xfrm>
            <a:off x="243840" y="2348880"/>
            <a:ext cx="8656320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79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74184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Размещение </a:t>
            </a:r>
            <a:r>
              <a:rPr lang="ru-RU" sz="2400" b="1" dirty="0" smtClean="0"/>
              <a:t>хозяйства </a:t>
            </a:r>
            <a:r>
              <a:rPr lang="ru-RU" sz="2400" b="1" dirty="0"/>
              <a:t>(отраслей промышленности, сельского хозяйства, транспорта и др.) на территории отдельных стран, регионов и всего мира происходит не случайно, а под действием определенных условий</a:t>
            </a:r>
            <a:r>
              <a:rPr lang="ru-RU" sz="2400" b="1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r>
              <a:rPr lang="ru-RU" sz="2400" b="1" dirty="0" smtClean="0"/>
              <a:t>Те </a:t>
            </a:r>
            <a:r>
              <a:rPr lang="ru-RU" sz="2400" b="1" dirty="0"/>
              <a:t>условия, которые оказывают решающее влияние на выбор места для развития определенных отраслей хозяйства или отдельных предприятий, называются </a:t>
            </a:r>
            <a:r>
              <a:rPr lang="ru-RU" sz="2400" b="1" dirty="0">
                <a:solidFill>
                  <a:srgbClr val="C00000"/>
                </a:solidFill>
              </a:rPr>
              <a:t>факторами размещения </a:t>
            </a:r>
            <a:r>
              <a:rPr lang="ru-RU" sz="2400" b="1" dirty="0" smtClean="0">
                <a:solidFill>
                  <a:srgbClr val="C00000"/>
                </a:solidFill>
              </a:rPr>
              <a:t>хозяйства</a:t>
            </a:r>
            <a:r>
              <a:rPr lang="ru-RU" sz="2400" b="1" dirty="0" smtClean="0"/>
              <a:t>.</a:t>
            </a:r>
            <a:endParaRPr lang="be-BY" b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653088" y="3429000"/>
            <a:ext cx="7905207" cy="3039576"/>
            <a:chOff x="653088" y="3429000"/>
            <a:chExt cx="7905207" cy="3039576"/>
          </a:xfrm>
        </p:grpSpPr>
        <p:pic>
          <p:nvPicPr>
            <p:cNvPr id="1026" name="Picture 2" descr="https://st2.depositphotos.com/1218550/6891/v/950/depositphotos_68913307-stock-illustration-isometric-building-factory-set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92" y="3429000"/>
              <a:ext cx="4207728" cy="2933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s://images.freeimages.com/images/premium/previews/3337/33370620-factory-power-plants-vector-icon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8"/>
            <a:stretch/>
          </p:blipFill>
          <p:spPr bwMode="auto">
            <a:xfrm>
              <a:off x="653088" y="3429000"/>
              <a:ext cx="1509816" cy="3024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https://images.freeimages.com/images/premium/previews/3337/33370620-factory-power-plants-vector-icon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45"/>
            <a:stretch/>
          </p:blipFill>
          <p:spPr bwMode="auto">
            <a:xfrm>
              <a:off x="7020272" y="3444240"/>
              <a:ext cx="1538023" cy="3024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5395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st.depositphotos.com/1526816/2161/v/950/depositphotos_21610787-stock-illustration-a-city-with-factori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5" t="-525" r="7668" b="8433"/>
          <a:stretch/>
        </p:blipFill>
        <p:spPr bwMode="auto">
          <a:xfrm>
            <a:off x="380296" y="804128"/>
            <a:ext cx="8424936" cy="572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374184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К производствам, которые характеризуются большими выбросами загрязняющих веществ или иным вредным воздействием на окружающую среду, предъявляются повышенные экологические требования. Их запрещается размещать в крупных городах и густонаселенных районах. На этих предприятиях должны использоваться современные малоотходные технологии и возводиться сооружения по очистке выбросов.</a:t>
            </a:r>
          </a:p>
        </p:txBody>
      </p:sp>
    </p:spTree>
    <p:extLst>
      <p:ext uri="{BB962C8B-B14F-4D97-AF65-F5344CB8AC3E}">
        <p14:creationId xmlns:p14="http://schemas.microsoft.com/office/powerpoint/2010/main" val="316009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74184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В современных условиях роль экологического фактора возрастает — он влияет на размещение всех производств. Наиболее важно учитывать экологический фактор при размещении предприятий </a:t>
            </a:r>
            <a:r>
              <a:rPr lang="be-BY" sz="2400" b="1" dirty="0">
                <a:solidFill>
                  <a:srgbClr val="000099"/>
                </a:solidFill>
              </a:rPr>
              <a:t>химической промышленности</a:t>
            </a:r>
            <a:r>
              <a:rPr lang="be-BY" sz="2400" b="1" dirty="0"/>
              <a:t>, </a:t>
            </a:r>
            <a:r>
              <a:rPr lang="be-BY" sz="2400" b="1" dirty="0">
                <a:solidFill>
                  <a:srgbClr val="000099"/>
                </a:solidFill>
              </a:rPr>
              <a:t>металлургии</a:t>
            </a:r>
            <a:r>
              <a:rPr lang="be-BY" sz="2400" b="1" dirty="0"/>
              <a:t>, </a:t>
            </a:r>
            <a:r>
              <a:rPr lang="be-BY" sz="2400" b="1" dirty="0">
                <a:solidFill>
                  <a:srgbClr val="000099"/>
                </a:solidFill>
              </a:rPr>
              <a:t>энергетики</a:t>
            </a:r>
            <a:r>
              <a:rPr lang="be-BY" sz="2400" b="1" dirty="0"/>
              <a:t>, особенно при </a:t>
            </a:r>
            <a:r>
              <a:rPr lang="be-BY" sz="2400" b="1" dirty="0">
                <a:solidFill>
                  <a:srgbClr val="000099"/>
                </a:solidFill>
              </a:rPr>
              <a:t>строительстве АЭС</a:t>
            </a:r>
            <a:r>
              <a:rPr lang="be-BY" sz="2400" b="1" dirty="0"/>
              <a:t>.</a:t>
            </a:r>
          </a:p>
        </p:txBody>
      </p:sp>
      <p:pic>
        <p:nvPicPr>
          <p:cNvPr id="21506" name="Picture 2" descr="https://xn--e1abcgakjmf3afc5c8g.xn--p1ai/upload/main/650/650ad0c720cf123136b6b3399e2388dc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299952"/>
            <a:ext cx="8496943" cy="42631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60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74184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400" b="1" dirty="0"/>
              <a:t>Таким образом:</a:t>
            </a:r>
            <a:endParaRPr lang="be-BY" sz="2400" dirty="0"/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be-BY" sz="2400" b="1" dirty="0"/>
              <a:t>для каждой отрасли хозяйства характерен свой набор и сочетание факторов ее размещения;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be-BY" sz="2400" b="1" dirty="0"/>
              <a:t>сочетание и роль отдельных факторов размещения хозяйства на определенной территории зависит от отраслевой структуры хозяйства страны или региона.</a:t>
            </a:r>
          </a:p>
        </p:txBody>
      </p:sp>
      <p:pic>
        <p:nvPicPr>
          <p:cNvPr id="22532" name="Picture 4" descr="https://cdn5.vectorstock.com/i/1000x1000/87/19/types-of-industrial-construction-vector-16787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65" r="52375" b="10444"/>
          <a:stretch/>
        </p:blipFill>
        <p:spPr bwMode="auto">
          <a:xfrm>
            <a:off x="467544" y="2640798"/>
            <a:ext cx="1584176" cy="381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s://cdn5.vectorstock.com/i/1000x1000/87/19/types-of-industrial-construction-vector-16787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52" t="6535" b="10301"/>
          <a:stretch/>
        </p:blipFill>
        <p:spPr bwMode="auto">
          <a:xfrm>
            <a:off x="7020272" y="2780928"/>
            <a:ext cx="157011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D:\ДИЗАЙН\Деятельность  человека\inves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698" y="2451368"/>
            <a:ext cx="5433078" cy="407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09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696740"/>
            <a:ext cx="81673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be-BY" sz="2400" b="1" dirty="0" smtClean="0"/>
              <a:t>Что такое факторы размещения хозяйства?</a:t>
            </a:r>
          </a:p>
          <a:p>
            <a:pPr marL="457200" indent="-457200">
              <a:buAutoNum type="arabicPeriod"/>
            </a:pPr>
            <a:r>
              <a:rPr lang="ru-RU" sz="2400" b="1" dirty="0" smtClean="0"/>
              <a:t>Перечислите основные факторы размещения?</a:t>
            </a:r>
          </a:p>
          <a:p>
            <a:pPr marL="457200" indent="-457200">
              <a:buAutoNum type="arabicPeriod"/>
            </a:pPr>
            <a:r>
              <a:rPr lang="ru-RU" sz="2400" b="1" dirty="0" smtClean="0"/>
              <a:t>Какой фактор в первую очередь учитывали, размещая в Бобруйске швейную  фабрику «Славянка»?</a:t>
            </a:r>
          </a:p>
          <a:p>
            <a:pPr marL="457200" indent="-457200">
              <a:buAutoNum type="arabicPeriod"/>
            </a:pPr>
            <a:r>
              <a:rPr lang="ru-RU" sz="2400" b="1" dirty="0" smtClean="0"/>
              <a:t>Почему производство швейцарских часов «Омега» перенесено в Гонконг?</a:t>
            </a:r>
          </a:p>
          <a:p>
            <a:pPr marL="457200" indent="-457200">
              <a:buAutoNum type="arabicPeriod"/>
            </a:pPr>
            <a:r>
              <a:rPr lang="ru-RU" sz="2400" b="1" dirty="0" smtClean="0"/>
              <a:t>Если для производства  стали необходим коксующий уголь, то в каких странах лучше всего разместить сталелитейное производство?</a:t>
            </a:r>
          </a:p>
          <a:p>
            <a:pPr marL="457200" indent="-457200">
              <a:buAutoNum type="arabicPeriod"/>
            </a:pPr>
            <a:r>
              <a:rPr lang="ru-RU" sz="2400" b="1" dirty="0" smtClean="0"/>
              <a:t>Какой фактор необходимо учитывать при размещении предприятий любой отрасли хозяйства?</a:t>
            </a:r>
            <a:endParaRPr lang="be-BY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09072" y="620688"/>
            <a:ext cx="3702888" cy="79036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Вопросы: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464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74184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Под </a:t>
            </a:r>
            <a:r>
              <a:rPr lang="be-BY" sz="2400" b="1" u="sng" dirty="0">
                <a:solidFill>
                  <a:srgbClr val="FF0000"/>
                </a:solidFill>
              </a:rPr>
              <a:t>основными факторами размещения</a:t>
            </a:r>
            <a:r>
              <a:rPr lang="be-BY" sz="2400" b="1" dirty="0"/>
              <a:t> хозяйства </a:t>
            </a:r>
            <a:r>
              <a:rPr lang="be-BY" sz="2400" b="1" dirty="0" smtClean="0"/>
              <a:t>понимаются </a:t>
            </a:r>
            <a:r>
              <a:rPr lang="be-BY" sz="2400" b="1" dirty="0"/>
              <a:t>природные, экономические и социальные условия, при которых создаются оптимальные возможности для организации производства. </a:t>
            </a:r>
            <a:endParaRPr lang="be-BY" b="1" dirty="0"/>
          </a:p>
        </p:txBody>
      </p:sp>
      <p:pic>
        <p:nvPicPr>
          <p:cNvPr id="2054" name="Picture 6" descr="http://2lines.ru/wp-content/uploads/2015/11/proektirovanie_zavodov_v_moskv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7" r="9805"/>
          <a:stretch/>
        </p:blipFill>
        <p:spPr bwMode="auto">
          <a:xfrm>
            <a:off x="274320" y="2330916"/>
            <a:ext cx="8595360" cy="353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41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74184"/>
            <a:ext cx="83529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В зависимости от качественных характеристик и происхождения факторов выделяются следующие основные </a:t>
            </a:r>
            <a:r>
              <a:rPr lang="ru-RU" sz="2400" b="1" u="sng" dirty="0">
                <a:solidFill>
                  <a:srgbClr val="C00000"/>
                </a:solidFill>
              </a:rPr>
              <a:t>их виды: </a:t>
            </a:r>
            <a:endParaRPr lang="ru-RU" sz="2400" b="1" u="sng" dirty="0" smtClean="0">
              <a:solidFill>
                <a:srgbClr val="C00000"/>
              </a:solidFill>
            </a:endParaRPr>
          </a:p>
          <a:p>
            <a:pPr algn="just"/>
            <a:endParaRPr lang="ru-RU" sz="800" b="1" u="sng" dirty="0" smtClean="0">
              <a:solidFill>
                <a:srgbClr val="C00000"/>
              </a:solidFill>
            </a:endParaRPr>
          </a:p>
          <a:p>
            <a:pPr marL="1431925" lvl="3" indent="-533400" algn="just">
              <a:buBlip>
                <a:blip r:embed="rId3"/>
              </a:buBlip>
            </a:pPr>
            <a:r>
              <a:rPr lang="ru-RU" sz="2800" b="1" dirty="0" smtClean="0">
                <a:solidFill>
                  <a:srgbClr val="C00000"/>
                </a:solidFill>
              </a:rPr>
              <a:t>сырьевой</a:t>
            </a:r>
            <a:r>
              <a:rPr lang="ru-RU" sz="2800" b="1" dirty="0">
                <a:solidFill>
                  <a:srgbClr val="C00000"/>
                </a:solidFill>
              </a:rPr>
              <a:t>,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marL="1431925" lvl="3" indent="-533400" algn="just">
              <a:buBlip>
                <a:blip r:embed="rId3"/>
              </a:buBlip>
            </a:pPr>
            <a:r>
              <a:rPr lang="ru-RU" sz="2800" b="1" dirty="0" smtClean="0">
                <a:solidFill>
                  <a:srgbClr val="C00000"/>
                </a:solidFill>
              </a:rPr>
              <a:t>топливный</a:t>
            </a:r>
            <a:r>
              <a:rPr lang="ru-RU" sz="2800" b="1" dirty="0">
                <a:solidFill>
                  <a:srgbClr val="C00000"/>
                </a:solidFill>
              </a:rPr>
              <a:t>,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marL="1431925" lvl="3" indent="-533400" algn="just">
              <a:buBlip>
                <a:blip r:embed="rId3"/>
              </a:buBlip>
            </a:pPr>
            <a:r>
              <a:rPr lang="ru-RU" sz="2800" b="1" dirty="0" smtClean="0">
                <a:solidFill>
                  <a:srgbClr val="C00000"/>
                </a:solidFill>
              </a:rPr>
              <a:t>энергетический, </a:t>
            </a:r>
          </a:p>
          <a:p>
            <a:pPr marL="1431925" lvl="3" indent="-533400" algn="just">
              <a:buBlip>
                <a:blip r:embed="rId3"/>
              </a:buBlip>
            </a:pPr>
            <a:r>
              <a:rPr lang="ru-RU" sz="2800" b="1" dirty="0" smtClean="0">
                <a:solidFill>
                  <a:srgbClr val="C00000"/>
                </a:solidFill>
              </a:rPr>
              <a:t>трудовой</a:t>
            </a:r>
            <a:r>
              <a:rPr lang="ru-RU" sz="2800" b="1" dirty="0">
                <a:solidFill>
                  <a:srgbClr val="C00000"/>
                </a:solidFill>
              </a:rPr>
              <a:t>,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marL="1431925" lvl="3" indent="-533400" algn="just">
              <a:buBlip>
                <a:blip r:embed="rId3"/>
              </a:buBlip>
            </a:pPr>
            <a:r>
              <a:rPr lang="ru-RU" sz="2800" b="1" dirty="0" smtClean="0">
                <a:solidFill>
                  <a:srgbClr val="C00000"/>
                </a:solidFill>
              </a:rPr>
              <a:t>потребительский</a:t>
            </a:r>
            <a:r>
              <a:rPr lang="ru-RU" sz="2800" b="1" dirty="0">
                <a:solidFill>
                  <a:srgbClr val="C00000"/>
                </a:solidFill>
              </a:rPr>
              <a:t>,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marL="1431925" lvl="3" indent="-533400" algn="just">
              <a:buBlip>
                <a:blip r:embed="rId3"/>
              </a:buBlip>
            </a:pPr>
            <a:r>
              <a:rPr lang="ru-RU" sz="2800" b="1" dirty="0" smtClean="0">
                <a:solidFill>
                  <a:srgbClr val="C00000"/>
                </a:solidFill>
              </a:rPr>
              <a:t>транспортный</a:t>
            </a:r>
            <a:r>
              <a:rPr lang="ru-RU" sz="2800" b="1" dirty="0">
                <a:solidFill>
                  <a:srgbClr val="C00000"/>
                </a:solidFill>
              </a:rPr>
              <a:t>,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marL="1431925" lvl="3" indent="-533400" algn="just">
              <a:buBlip>
                <a:blip r:embed="rId3"/>
              </a:buBlip>
            </a:pPr>
            <a:r>
              <a:rPr lang="ru-RU" sz="2800" b="1" dirty="0" smtClean="0">
                <a:solidFill>
                  <a:srgbClr val="C00000"/>
                </a:solidFill>
              </a:rPr>
              <a:t>экологический</a:t>
            </a:r>
            <a:r>
              <a:rPr lang="ru-RU" sz="2800" b="1" dirty="0">
                <a:solidFill>
                  <a:srgbClr val="C00000"/>
                </a:solidFill>
              </a:rPr>
              <a:t>.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just"/>
            <a:endParaRPr lang="ru-RU" sz="2400" b="1" dirty="0" smtClean="0"/>
          </a:p>
          <a:p>
            <a:pPr algn="just"/>
            <a:endParaRPr lang="ru-RU" sz="1000" b="1" dirty="0" smtClean="0"/>
          </a:p>
          <a:p>
            <a:pPr algn="just"/>
            <a:r>
              <a:rPr lang="ru-RU" sz="2400" b="1" dirty="0" smtClean="0"/>
              <a:t>Как </a:t>
            </a:r>
            <a:r>
              <a:rPr lang="ru-RU" sz="2400" b="1" dirty="0"/>
              <a:t>правило, на размещение конкретных отраслей производства влияет не один, а несколько факторов одновременно</a:t>
            </a:r>
            <a:r>
              <a:rPr lang="ru-RU" sz="2400" b="1" dirty="0" smtClean="0"/>
              <a:t>.</a:t>
            </a:r>
            <a:endParaRPr lang="be-BY" b="1" dirty="0"/>
          </a:p>
        </p:txBody>
      </p:sp>
      <p:pic>
        <p:nvPicPr>
          <p:cNvPr id="3074" name="Picture 2" descr="C:\Users\1968\Pictures\4397737-heavy-industry-icons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348" y="1340768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3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74184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Под </a:t>
            </a:r>
            <a:r>
              <a:rPr lang="ru-RU" sz="2400" b="1" u="sng" dirty="0">
                <a:solidFill>
                  <a:srgbClr val="FF0000"/>
                </a:solidFill>
              </a:rPr>
              <a:t>сырьевым фактором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/>
              <a:t>понимается размещение предприятий </a:t>
            </a:r>
            <a:r>
              <a:rPr lang="ru-RU" sz="2400" b="1" dirty="0">
                <a:solidFill>
                  <a:srgbClr val="000099"/>
                </a:solidFill>
              </a:rPr>
              <a:t>у источников сырья</a:t>
            </a:r>
            <a:r>
              <a:rPr lang="ru-RU" sz="2400" b="1" dirty="0"/>
              <a:t> для получения определенной продукции: около месторождений полезных ископаемых, крупных водных объектов, в лесных зонах и </a:t>
            </a:r>
            <a:r>
              <a:rPr lang="ru-RU" sz="2400" b="1" dirty="0" smtClean="0"/>
              <a:t>т.п</a:t>
            </a:r>
            <a:r>
              <a:rPr lang="ru-RU" sz="2400" b="1" dirty="0"/>
              <a:t>. Размещение таких производств вблизи источников сырья исключает перевозку больших объемов и снижает расходы </a:t>
            </a:r>
            <a:r>
              <a:rPr lang="ru-RU" sz="2400" b="1" dirty="0" smtClean="0"/>
              <a:t>предприятий на их транспортировку. </a:t>
            </a:r>
            <a:endParaRPr lang="be-BY" sz="2400" b="1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395536" y="2996952"/>
            <a:ext cx="8453113" cy="3456384"/>
            <a:chOff x="395536" y="2996952"/>
            <a:chExt cx="8453113" cy="3456384"/>
          </a:xfrm>
        </p:grpSpPr>
        <p:pic>
          <p:nvPicPr>
            <p:cNvPr id="10" name="Picture 2" descr="https://cdn-get.whotrades.com/u3/photo51F2/20247088046-0/big.jpe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996952"/>
              <a:ext cx="8453113" cy="32403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6" name="Picture 2" descr="https://ds04.infourok.ru/uploads/ex/0793/000f846a-52a4d01d/img8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69" t="9111" r="52837" b="53221"/>
            <a:stretch/>
          </p:blipFill>
          <p:spPr bwMode="auto">
            <a:xfrm>
              <a:off x="1835696" y="5579936"/>
              <a:ext cx="1330254" cy="873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https://ds04.infourok.ru/uploads/ex/0793/000f846a-52a4d01d/img8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67" t="13240" r="3797" b="51741"/>
            <a:stretch/>
          </p:blipFill>
          <p:spPr bwMode="auto">
            <a:xfrm>
              <a:off x="3275856" y="5560902"/>
              <a:ext cx="1786393" cy="873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Группа 11"/>
            <p:cNvGrpSpPr/>
            <p:nvPr/>
          </p:nvGrpSpPr>
          <p:grpSpPr>
            <a:xfrm>
              <a:off x="5148064" y="5567721"/>
              <a:ext cx="3144716" cy="885615"/>
              <a:chOff x="-3996952" y="1196752"/>
              <a:chExt cx="5064598" cy="1568921"/>
            </a:xfrm>
          </p:grpSpPr>
          <p:pic>
            <p:nvPicPr>
              <p:cNvPr id="5" name="Picture 2" descr="https://ds04.infourok.ru/uploads/ex/0793/000f846a-52a4d01d/img8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869" t="48247" r="49990" b="11873"/>
              <a:stretch/>
            </p:blipFill>
            <p:spPr bwMode="auto">
              <a:xfrm>
                <a:off x="-3996952" y="1196752"/>
                <a:ext cx="2142149" cy="156891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" descr="https://ds04.infourok.ru/uploads/ex/0793/000f846a-52a4d01d/img8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157" t="49182" r="3797" b="8889"/>
              <a:stretch/>
            </p:blipFill>
            <p:spPr bwMode="auto">
              <a:xfrm>
                <a:off x="-1764704" y="1196752"/>
                <a:ext cx="2832350" cy="156892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85373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74184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Сырьевой </a:t>
            </a:r>
            <a:r>
              <a:rPr lang="ru-RU" sz="2400" b="1" dirty="0"/>
              <a:t>фактор оказывает значительное влияние на размещение целого ряда промышленных производств: например, на </a:t>
            </a:r>
            <a:r>
              <a:rPr lang="ru-RU" sz="2400" b="1" dirty="0">
                <a:solidFill>
                  <a:srgbClr val="000099"/>
                </a:solidFill>
              </a:rPr>
              <a:t>производство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000099"/>
                </a:solidFill>
              </a:rPr>
              <a:t>калийных удобрений</a:t>
            </a:r>
            <a:r>
              <a:rPr lang="ru-RU" sz="2400" b="1" dirty="0"/>
              <a:t>, </a:t>
            </a:r>
            <a:r>
              <a:rPr lang="ru-RU" sz="2400" b="1" dirty="0">
                <a:solidFill>
                  <a:srgbClr val="000099"/>
                </a:solidFill>
              </a:rPr>
              <a:t>цемента</a:t>
            </a:r>
            <a:r>
              <a:rPr lang="ru-RU" sz="2400" b="1" dirty="0"/>
              <a:t>, </a:t>
            </a:r>
            <a:r>
              <a:rPr lang="ru-RU" sz="2400" b="1" dirty="0">
                <a:solidFill>
                  <a:srgbClr val="000099"/>
                </a:solidFill>
              </a:rPr>
              <a:t>лесопиление</a:t>
            </a:r>
            <a:r>
              <a:rPr lang="ru-RU" sz="2400" b="1" dirty="0"/>
              <a:t>, </a:t>
            </a:r>
            <a:r>
              <a:rPr lang="ru-RU" sz="2400" b="1" dirty="0">
                <a:solidFill>
                  <a:srgbClr val="000099"/>
                </a:solidFill>
              </a:rPr>
              <a:t>обогащение руд цветных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000099"/>
                </a:solidFill>
              </a:rPr>
              <a:t>металлов</a:t>
            </a:r>
            <a:r>
              <a:rPr lang="ru-RU" sz="2400" b="1" dirty="0"/>
              <a:t>. </a:t>
            </a:r>
            <a:endParaRPr lang="be-BY" b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327845" y="2204864"/>
            <a:ext cx="8472246" cy="3989014"/>
            <a:chOff x="3423818" y="2276872"/>
            <a:chExt cx="7001856" cy="3626376"/>
          </a:xfrm>
        </p:grpSpPr>
        <p:pic>
          <p:nvPicPr>
            <p:cNvPr id="8194" name="Picture 2" descr="http://prezentacii.info/wp-content/uploads/2015/11/k1wVcPfMxxiQ3lai/1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7" t="21240" r="51029" b="17773"/>
            <a:stretch/>
          </p:blipFill>
          <p:spPr bwMode="auto">
            <a:xfrm>
              <a:off x="3423818" y="2276872"/>
              <a:ext cx="3575926" cy="36255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http://prezentacii.info/wp-content/uploads/2015/11/k1wVcPfMxxiQ3lai/1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30" t="23481" b="10255"/>
            <a:stretch/>
          </p:blipFill>
          <p:spPr bwMode="auto">
            <a:xfrm>
              <a:off x="7020272" y="2276872"/>
              <a:ext cx="3405402" cy="36263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4124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ctkeuro.ru/userfiles/img/rss/fons/oborudovanie/oborudovanie_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144" b="12636"/>
          <a:stretch/>
        </p:blipFill>
        <p:spPr bwMode="auto">
          <a:xfrm>
            <a:off x="395536" y="2270760"/>
            <a:ext cx="8352928" cy="4244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374184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u="sng" dirty="0">
                <a:solidFill>
                  <a:srgbClr val="FF0000"/>
                </a:solidFill>
              </a:rPr>
              <a:t>Топливный фактор</a:t>
            </a:r>
            <a:r>
              <a:rPr lang="be-BY" sz="2400" b="1" dirty="0"/>
              <a:t>, как и сырьевой, оказывает такое же влияние на размещение производства. Он является определяющим в размещении отраслей, использующих для производства продукции большие объемы минерального топлива: угля, природного газа, мазута.</a:t>
            </a:r>
            <a:endParaRPr lang="be-BY" b="1" dirty="0"/>
          </a:p>
        </p:txBody>
      </p:sp>
    </p:spTree>
    <p:extLst>
      <p:ext uri="{BB962C8B-B14F-4D97-AF65-F5344CB8AC3E}">
        <p14:creationId xmlns:p14="http://schemas.microsoft.com/office/powerpoint/2010/main" val="94052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74184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К таким отраслям относятся </a:t>
            </a:r>
            <a:r>
              <a:rPr lang="be-BY" sz="2400" b="1" dirty="0">
                <a:solidFill>
                  <a:srgbClr val="000099"/>
                </a:solidFill>
              </a:rPr>
              <a:t>теплоэнергетика</a:t>
            </a:r>
            <a:r>
              <a:rPr lang="be-BY" sz="2400" b="1" dirty="0"/>
              <a:t>, отдельные производства </a:t>
            </a:r>
            <a:r>
              <a:rPr lang="be-BY" sz="2400" b="1" dirty="0">
                <a:solidFill>
                  <a:srgbClr val="000099"/>
                </a:solidFill>
              </a:rPr>
              <a:t>черной</a:t>
            </a:r>
            <a:r>
              <a:rPr lang="be-BY" sz="2400" b="1" dirty="0"/>
              <a:t> </a:t>
            </a:r>
            <a:r>
              <a:rPr lang="be-BY" sz="2400" b="1" dirty="0">
                <a:solidFill>
                  <a:srgbClr val="000099"/>
                </a:solidFill>
              </a:rPr>
              <a:t>металлургии</a:t>
            </a:r>
            <a:r>
              <a:rPr lang="be-BY" sz="2400" b="1" dirty="0"/>
              <a:t>, </a:t>
            </a:r>
            <a:r>
              <a:rPr lang="be-BY" sz="2400" b="1" dirty="0">
                <a:solidFill>
                  <a:srgbClr val="000099"/>
                </a:solidFill>
              </a:rPr>
              <a:t>химической</a:t>
            </a:r>
            <a:r>
              <a:rPr lang="be-BY" sz="2400" b="1" dirty="0"/>
              <a:t> </a:t>
            </a:r>
            <a:r>
              <a:rPr lang="be-BY" sz="2400" b="1" dirty="0">
                <a:solidFill>
                  <a:srgbClr val="000099"/>
                </a:solidFill>
              </a:rPr>
              <a:t>промышленности</a:t>
            </a:r>
            <a:r>
              <a:rPr lang="be-BY" sz="2400" b="1" dirty="0"/>
              <a:t>. Так, наиболее мощные тепловые электростанции в США, России, Китае построены вблизи крупных угольных месторождений. У месторождений угля размещаются многие предприятия по </a:t>
            </a:r>
            <a:r>
              <a:rPr lang="be-BY" sz="2400" b="1" dirty="0">
                <a:solidFill>
                  <a:srgbClr val="000099"/>
                </a:solidFill>
              </a:rPr>
              <a:t>производству</a:t>
            </a:r>
            <a:r>
              <a:rPr lang="be-BY" sz="2400" b="1" dirty="0"/>
              <a:t> </a:t>
            </a:r>
            <a:r>
              <a:rPr lang="be-BY" sz="2400" b="1" dirty="0">
                <a:solidFill>
                  <a:srgbClr val="000099"/>
                </a:solidFill>
              </a:rPr>
              <a:t>чугуна</a:t>
            </a:r>
            <a:r>
              <a:rPr lang="be-BY" sz="2400" b="1" dirty="0"/>
              <a:t> и </a:t>
            </a:r>
            <a:r>
              <a:rPr lang="be-BY" sz="2400" b="1" dirty="0">
                <a:solidFill>
                  <a:srgbClr val="000099"/>
                </a:solidFill>
              </a:rPr>
              <a:t>стали</a:t>
            </a:r>
            <a:r>
              <a:rPr lang="be-BY" sz="2400" b="1" dirty="0"/>
              <a:t>. </a:t>
            </a:r>
          </a:p>
        </p:txBody>
      </p:sp>
      <p:pic>
        <p:nvPicPr>
          <p:cNvPr id="10244" name="Picture 4" descr="https://bags-group.de/storage/web/source/1/taO68b4wtTDuhUaeTSnxCvDonjkw89s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36" r="15710"/>
          <a:stretch/>
        </p:blipFill>
        <p:spPr bwMode="auto">
          <a:xfrm>
            <a:off x="320040" y="3070370"/>
            <a:ext cx="8503920" cy="3382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35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74184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u="sng" dirty="0">
                <a:solidFill>
                  <a:srgbClr val="FF0000"/>
                </a:solidFill>
              </a:rPr>
              <a:t>Энергетический фактор</a:t>
            </a:r>
            <a:r>
              <a:rPr lang="be-BY" sz="2400" b="1" dirty="0">
                <a:solidFill>
                  <a:srgbClr val="FF0000"/>
                </a:solidFill>
              </a:rPr>
              <a:t> </a:t>
            </a:r>
            <a:r>
              <a:rPr lang="be-BY" sz="2400" b="1" dirty="0"/>
              <a:t>влияет на размещение производств, в которых на создание единицы продукции потребляется большое количество </a:t>
            </a:r>
            <a:r>
              <a:rPr lang="be-BY" sz="2400" b="1" dirty="0" smtClean="0"/>
              <a:t>энергии, </a:t>
            </a:r>
            <a:r>
              <a:rPr lang="be-BY" sz="2400" b="1" dirty="0"/>
              <a:t>преимущественно электрической. Такие производства называются </a:t>
            </a:r>
            <a:r>
              <a:rPr lang="be-BY" sz="2400" b="1" dirty="0">
                <a:solidFill>
                  <a:srgbClr val="000099"/>
                </a:solidFill>
              </a:rPr>
              <a:t>энергоемкими</a:t>
            </a:r>
            <a:r>
              <a:rPr lang="be-BY" sz="2400" b="1" dirty="0"/>
              <a:t>.</a:t>
            </a:r>
          </a:p>
        </p:txBody>
      </p:sp>
      <p:pic>
        <p:nvPicPr>
          <p:cNvPr id="4098" name="Picture 2" descr="http://www.oilcareer.ru/_pu/8/7488109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3" b="11195"/>
          <a:stretch/>
        </p:blipFill>
        <p:spPr bwMode="auto">
          <a:xfrm>
            <a:off x="467544" y="2255520"/>
            <a:ext cx="8280920" cy="4275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19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760</Words>
  <Application>Microsoft Office PowerPoint</Application>
  <PresentationFormat>Экран (4:3)</PresentationFormat>
  <Paragraphs>46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Mam</dc:creator>
  <cp:lastModifiedBy>Наташа</cp:lastModifiedBy>
  <cp:revision>27</cp:revision>
  <dcterms:created xsi:type="dcterms:W3CDTF">2018-10-08T18:46:01Z</dcterms:created>
  <dcterms:modified xsi:type="dcterms:W3CDTF">2024-10-17T16:36:24Z</dcterms:modified>
</cp:coreProperties>
</file>